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12192000"/>
  <p:notesSz cx="6858000" cy="9144000"/>
  <p:embeddedFontLst>
    <p:embeddedFont>
      <p:font typeface="Century Gothic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8" roundtripDataSignature="AMtx7mgvzyHggOQRpRMZDflRXmkulKbK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CenturyGothic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CenturyGothic-italic.fntdata"/><Relationship Id="rId23" Type="http://schemas.openxmlformats.org/officeDocument/2006/relationships/slide" Target="slides/slide18.xml"/><Relationship Id="rId45" Type="http://schemas.openxmlformats.org/officeDocument/2006/relationships/font" Target="fonts/CenturyGothic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customschemas.google.com/relationships/presentationmetadata" Target="metadata"/><Relationship Id="rId25" Type="http://schemas.openxmlformats.org/officeDocument/2006/relationships/slide" Target="slides/slide20.xml"/><Relationship Id="rId47" Type="http://schemas.openxmlformats.org/officeDocument/2006/relationships/font" Target="fonts/CenturyGothic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c102b16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7c102b16c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c102b16c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7c102b16c3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c102b16c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7c102b16c3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c102b16c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7c102b16c3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c102b16c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7c102b16c3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c102b16c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7c102b16c3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d295c99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6d295c998b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d295c998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6d295c998b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6d295c998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6d295c998b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d295c998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6d295c998b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d295c998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6d295c998b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d295c998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6d295c998b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d295c998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6d295c998b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6d295c998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6d295c998b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6d295c998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6d295c998b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d295c998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6d295c998b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白紙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タイトル付きの&#10;コンテンツ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タイトル付きの図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タイトルと&#10;縦書きテキスト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縦書きタイトルと&#10;縦書きテキスト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白紙">
  <p:cSld name="2_白紙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/>
          <p:nvPr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タイトル スライド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タイトルとコンテンツ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セクション見出し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つのコンテンツ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較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タイトルのみ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白紙">
  <p:cSld name="1_白紙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3"/>
          <p:cNvSpPr/>
          <p:nvPr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jp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jp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jp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jp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jp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jp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jp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jp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jp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jp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jpg"/><Relationship Id="rId4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jpg"/><Relationship Id="rId4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31279" l="0" r="0" t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013128" y="1132908"/>
            <a:ext cx="4165756" cy="4708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Housing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모바일 시스템 공학</a:t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32154231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정영환</a:t>
            </a:r>
            <a:endParaRPr b="1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0"/>
          <p:cNvGrpSpPr/>
          <p:nvPr/>
        </p:nvGrpSpPr>
        <p:grpSpPr>
          <a:xfrm>
            <a:off x="-1" y="0"/>
            <a:ext cx="12181114" cy="6858000"/>
            <a:chOff x="1110342" y="0"/>
            <a:chExt cx="12181114" cy="6858000"/>
          </a:xfrm>
        </p:grpSpPr>
        <p:pic>
          <p:nvPicPr>
            <p:cNvPr id="216" name="Google Shape;216;p10"/>
            <p:cNvPicPr preferRelativeResize="0"/>
            <p:nvPr/>
          </p:nvPicPr>
          <p:blipFill rotWithShape="1">
            <a:blip r:embed="rId3">
              <a:alphaModFix/>
            </a:blip>
            <a:srcRect b="7813" l="0" r="32857" t="7812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10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2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p10"/>
          <p:cNvSpPr/>
          <p:nvPr/>
        </p:nvSpPr>
        <p:spPr>
          <a:xfrm>
            <a:off x="0" y="1"/>
            <a:ext cx="6603999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0"/>
          <p:cNvSpPr txBox="1"/>
          <p:nvPr/>
        </p:nvSpPr>
        <p:spPr>
          <a:xfrm>
            <a:off x="486810" y="530128"/>
            <a:ext cx="33986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1.Get Data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0" name="Google Shape;220;p10"/>
          <p:cNvSpPr txBox="1"/>
          <p:nvPr/>
        </p:nvSpPr>
        <p:spPr>
          <a:xfrm>
            <a:off x="755650" y="2959520"/>
            <a:ext cx="5397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0"/>
          <p:cNvSpPr txBox="1"/>
          <p:nvPr/>
        </p:nvSpPr>
        <p:spPr>
          <a:xfrm>
            <a:off x="538479" y="2120318"/>
            <a:ext cx="5527040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data that changes regularly,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It’s easy to automate &amp; run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Make folder ‘ dataset/housing’ and download housing.tgz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Decompress &amp; get housing.csv</a:t>
            </a:r>
            <a:endParaRPr/>
          </a:p>
        </p:txBody>
      </p:sp>
      <p:pic>
        <p:nvPicPr>
          <p:cNvPr id="222" name="Google Shape;22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0863" y="2459205"/>
            <a:ext cx="5096922" cy="3107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11"/>
          <p:cNvGrpSpPr/>
          <p:nvPr/>
        </p:nvGrpSpPr>
        <p:grpSpPr>
          <a:xfrm>
            <a:off x="10886" y="0"/>
            <a:ext cx="12181114" cy="6858000"/>
            <a:chOff x="1110342" y="0"/>
            <a:chExt cx="12181114" cy="6858000"/>
          </a:xfrm>
        </p:grpSpPr>
        <p:pic>
          <p:nvPicPr>
            <p:cNvPr id="228" name="Google Shape;228;p11"/>
            <p:cNvPicPr preferRelativeResize="0"/>
            <p:nvPr/>
          </p:nvPicPr>
          <p:blipFill rotWithShape="1">
            <a:blip r:embed="rId3">
              <a:alphaModFix/>
            </a:blip>
            <a:srcRect b="7813" l="0" r="32857" t="7812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11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2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11"/>
          <p:cNvSpPr/>
          <p:nvPr/>
        </p:nvSpPr>
        <p:spPr>
          <a:xfrm>
            <a:off x="0" y="0"/>
            <a:ext cx="12181114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1"/>
          <p:cNvSpPr txBox="1"/>
          <p:nvPr/>
        </p:nvSpPr>
        <p:spPr>
          <a:xfrm>
            <a:off x="166106" y="512186"/>
            <a:ext cx="903484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2.Exploring the data structure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2" name="Google Shape;232;p11"/>
          <p:cNvSpPr txBox="1"/>
          <p:nvPr/>
        </p:nvSpPr>
        <p:spPr>
          <a:xfrm>
            <a:off x="755650" y="2959520"/>
            <a:ext cx="5397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1"/>
          <p:cNvSpPr txBox="1"/>
          <p:nvPr/>
        </p:nvSpPr>
        <p:spPr>
          <a:xfrm>
            <a:off x="969818" y="4665613"/>
            <a:ext cx="959658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 at the first five column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-longitude latitude median age total room population….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227" y="1622759"/>
            <a:ext cx="10510982" cy="2232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2"/>
          <p:cNvGrpSpPr/>
          <p:nvPr/>
        </p:nvGrpSpPr>
        <p:grpSpPr>
          <a:xfrm>
            <a:off x="10886" y="0"/>
            <a:ext cx="12181114" cy="6858000"/>
            <a:chOff x="1110342" y="0"/>
            <a:chExt cx="12181114" cy="6858000"/>
          </a:xfrm>
        </p:grpSpPr>
        <p:pic>
          <p:nvPicPr>
            <p:cNvPr id="240" name="Google Shape;240;p12"/>
            <p:cNvPicPr preferRelativeResize="0"/>
            <p:nvPr/>
          </p:nvPicPr>
          <p:blipFill rotWithShape="1">
            <a:blip r:embed="rId3">
              <a:alphaModFix/>
            </a:blip>
            <a:srcRect b="7813" l="0" r="32857" t="7812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2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2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12"/>
          <p:cNvSpPr/>
          <p:nvPr/>
        </p:nvSpPr>
        <p:spPr>
          <a:xfrm>
            <a:off x="0" y="0"/>
            <a:ext cx="12181114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2"/>
          <p:cNvSpPr txBox="1"/>
          <p:nvPr/>
        </p:nvSpPr>
        <p:spPr>
          <a:xfrm>
            <a:off x="166106" y="512186"/>
            <a:ext cx="903484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2.Exploring the data structure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" name="Google Shape;244;p12"/>
          <p:cNvSpPr txBox="1"/>
          <p:nvPr/>
        </p:nvSpPr>
        <p:spPr>
          <a:xfrm>
            <a:off x="755650" y="2959520"/>
            <a:ext cx="5397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2"/>
          <p:cNvSpPr txBox="1"/>
          <p:nvPr/>
        </p:nvSpPr>
        <p:spPr>
          <a:xfrm>
            <a:off x="5722517" y="2235777"/>
            <a:ext cx="4246525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20640 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But totalbedrood 20433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207-&gt; not null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2097232"/>
            <a:ext cx="401955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13"/>
          <p:cNvGrpSpPr/>
          <p:nvPr/>
        </p:nvGrpSpPr>
        <p:grpSpPr>
          <a:xfrm>
            <a:off x="10886" y="0"/>
            <a:ext cx="12181114" cy="6858000"/>
            <a:chOff x="1110342" y="0"/>
            <a:chExt cx="12181114" cy="6858000"/>
          </a:xfrm>
        </p:grpSpPr>
        <p:pic>
          <p:nvPicPr>
            <p:cNvPr id="252" name="Google Shape;252;p13"/>
            <p:cNvPicPr preferRelativeResize="0"/>
            <p:nvPr/>
          </p:nvPicPr>
          <p:blipFill rotWithShape="1">
            <a:blip r:embed="rId3">
              <a:alphaModFix/>
            </a:blip>
            <a:srcRect b="7813" l="0" r="32857" t="7812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13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2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4" name="Google Shape;254;p13"/>
          <p:cNvSpPr/>
          <p:nvPr/>
        </p:nvSpPr>
        <p:spPr>
          <a:xfrm>
            <a:off x="0" y="0"/>
            <a:ext cx="12181114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3"/>
          <p:cNvSpPr txBox="1"/>
          <p:nvPr/>
        </p:nvSpPr>
        <p:spPr>
          <a:xfrm>
            <a:off x="166106" y="512186"/>
            <a:ext cx="903484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2.Exploring the data structure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Google Shape;256;p13"/>
          <p:cNvSpPr txBox="1"/>
          <p:nvPr/>
        </p:nvSpPr>
        <p:spPr>
          <a:xfrm>
            <a:off x="755650" y="2959520"/>
            <a:ext cx="5397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3"/>
          <p:cNvSpPr txBox="1"/>
          <p:nvPr/>
        </p:nvSpPr>
        <p:spPr>
          <a:xfrm>
            <a:off x="959427" y="4683859"/>
            <a:ext cx="9596581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only ocean_proximity -&gt; character </a:t>
            </a:r>
            <a:r>
              <a:rPr b="1"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-&gt;problem</a:t>
            </a:r>
            <a:b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then it has category chatacteristic</a:t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227" y="1563858"/>
            <a:ext cx="10510982" cy="2232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14"/>
          <p:cNvGrpSpPr/>
          <p:nvPr/>
        </p:nvGrpSpPr>
        <p:grpSpPr>
          <a:xfrm>
            <a:off x="10886" y="0"/>
            <a:ext cx="12181114" cy="6858000"/>
            <a:chOff x="1110342" y="0"/>
            <a:chExt cx="12181114" cy="6858000"/>
          </a:xfrm>
        </p:grpSpPr>
        <p:pic>
          <p:nvPicPr>
            <p:cNvPr id="264" name="Google Shape;264;p14"/>
            <p:cNvPicPr preferRelativeResize="0"/>
            <p:nvPr/>
          </p:nvPicPr>
          <p:blipFill rotWithShape="1">
            <a:blip r:embed="rId3">
              <a:alphaModFix/>
            </a:blip>
            <a:srcRect b="7813" l="0" r="32857" t="7812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4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2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p14"/>
          <p:cNvSpPr/>
          <p:nvPr/>
        </p:nvSpPr>
        <p:spPr>
          <a:xfrm>
            <a:off x="0" y="0"/>
            <a:ext cx="12181114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4"/>
          <p:cNvSpPr txBox="1"/>
          <p:nvPr/>
        </p:nvSpPr>
        <p:spPr>
          <a:xfrm>
            <a:off x="166106" y="512186"/>
            <a:ext cx="903484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2.Exploring the data structure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" name="Google Shape;268;p14"/>
          <p:cNvSpPr txBox="1"/>
          <p:nvPr/>
        </p:nvSpPr>
        <p:spPr>
          <a:xfrm>
            <a:off x="755650" y="2959520"/>
            <a:ext cx="5397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2436" y="1707953"/>
            <a:ext cx="373380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2282" y="4130872"/>
            <a:ext cx="8776447" cy="2109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15"/>
          <p:cNvGrpSpPr/>
          <p:nvPr/>
        </p:nvGrpSpPr>
        <p:grpSpPr>
          <a:xfrm>
            <a:off x="10886" y="0"/>
            <a:ext cx="12181114" cy="6858000"/>
            <a:chOff x="1110342" y="0"/>
            <a:chExt cx="12181114" cy="6858000"/>
          </a:xfrm>
        </p:grpSpPr>
        <p:pic>
          <p:nvPicPr>
            <p:cNvPr id="276" name="Google Shape;276;p15"/>
            <p:cNvPicPr preferRelativeResize="0"/>
            <p:nvPr/>
          </p:nvPicPr>
          <p:blipFill rotWithShape="1">
            <a:blip r:embed="rId3">
              <a:alphaModFix/>
            </a:blip>
            <a:srcRect b="7813" l="0" r="32857" t="7812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15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2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8" name="Google Shape;278;p15"/>
          <p:cNvSpPr/>
          <p:nvPr/>
        </p:nvSpPr>
        <p:spPr>
          <a:xfrm>
            <a:off x="0" y="0"/>
            <a:ext cx="12181114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5"/>
          <p:cNvSpPr txBox="1"/>
          <p:nvPr/>
        </p:nvSpPr>
        <p:spPr>
          <a:xfrm>
            <a:off x="166106" y="512186"/>
            <a:ext cx="471475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3.Make Test set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15"/>
          <p:cNvSpPr txBox="1"/>
          <p:nvPr/>
        </p:nvSpPr>
        <p:spPr>
          <a:xfrm>
            <a:off x="755650" y="2959520"/>
            <a:ext cx="5397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ata snooping에 대한 이미지 검색결과" id="281" name="Google Shape;2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8305" y="1947582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5"/>
          <p:cNvSpPr txBox="1"/>
          <p:nvPr/>
        </p:nvSpPr>
        <p:spPr>
          <a:xfrm>
            <a:off x="6637724" y="2133600"/>
            <a:ext cx="4607859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우리의 뇌는 과대적합되기 쉬운상태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겉으로 드러난 몇 개의 패턴에 속아 모델을 조정 할 수 있음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따라서 이러한 과대적합된 상태로 데이터를 다루면 오차가 발생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데이터 스누핑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따라서 20% 가량 떼어 놓고 학습시키지 않아야 함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10886" y="0"/>
            <a:ext cx="12181114" cy="6858000"/>
            <a:chOff x="1110342" y="0"/>
            <a:chExt cx="12181114" cy="6858000"/>
          </a:xfrm>
        </p:grpSpPr>
        <p:pic>
          <p:nvPicPr>
            <p:cNvPr id="288" name="Google Shape;288;p16"/>
            <p:cNvPicPr preferRelativeResize="0"/>
            <p:nvPr/>
          </p:nvPicPr>
          <p:blipFill rotWithShape="1">
            <a:blip r:embed="rId3">
              <a:alphaModFix/>
            </a:blip>
            <a:srcRect b="7813" l="0" r="32857" t="7812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16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2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16"/>
          <p:cNvSpPr/>
          <p:nvPr/>
        </p:nvSpPr>
        <p:spPr>
          <a:xfrm>
            <a:off x="0" y="0"/>
            <a:ext cx="12181114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6"/>
          <p:cNvSpPr txBox="1"/>
          <p:nvPr/>
        </p:nvSpPr>
        <p:spPr>
          <a:xfrm>
            <a:off x="166106" y="512186"/>
            <a:ext cx="471475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3.Make Test set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Google Shape;292;p16"/>
          <p:cNvSpPr txBox="1"/>
          <p:nvPr/>
        </p:nvSpPr>
        <p:spPr>
          <a:xfrm>
            <a:off x="755650" y="2959520"/>
            <a:ext cx="5397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6"/>
          <p:cNvSpPr txBox="1"/>
          <p:nvPr/>
        </p:nvSpPr>
        <p:spPr>
          <a:xfrm>
            <a:off x="6637724" y="2519083"/>
            <a:ext cx="4607859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20000개의 세트 중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편향되지 않게 데이터를 섞어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20% 가량을 떼어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16000  / 4000  개로 나눔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832" y="2133600"/>
            <a:ext cx="541972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17"/>
          <p:cNvGrpSpPr/>
          <p:nvPr/>
        </p:nvGrpSpPr>
        <p:grpSpPr>
          <a:xfrm>
            <a:off x="10886" y="0"/>
            <a:ext cx="12181114" cy="6858000"/>
            <a:chOff x="1110342" y="0"/>
            <a:chExt cx="12181114" cy="6858000"/>
          </a:xfrm>
        </p:grpSpPr>
        <p:pic>
          <p:nvPicPr>
            <p:cNvPr id="300" name="Google Shape;300;p17"/>
            <p:cNvPicPr preferRelativeResize="0"/>
            <p:nvPr/>
          </p:nvPicPr>
          <p:blipFill rotWithShape="1">
            <a:blip r:embed="rId3">
              <a:alphaModFix/>
            </a:blip>
            <a:srcRect b="7813" l="0" r="32857" t="7812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17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2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17"/>
          <p:cNvSpPr/>
          <p:nvPr/>
        </p:nvSpPr>
        <p:spPr>
          <a:xfrm>
            <a:off x="0" y="0"/>
            <a:ext cx="12181114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166106" y="512186"/>
            <a:ext cx="471475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3.Make Test set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755650" y="2959520"/>
            <a:ext cx="5397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6637724" y="2519083"/>
            <a:ext cx="4607859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20000개의 세트 중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편향되지 않게 데이터를 섞어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20% 가량을 떼어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16000  / 4000  개로 나눔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832" y="2133600"/>
            <a:ext cx="541972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18"/>
          <p:cNvGrpSpPr/>
          <p:nvPr/>
        </p:nvGrpSpPr>
        <p:grpSpPr>
          <a:xfrm>
            <a:off x="10886" y="0"/>
            <a:ext cx="12181114" cy="6858000"/>
            <a:chOff x="1110342" y="0"/>
            <a:chExt cx="12181114" cy="6858000"/>
          </a:xfrm>
        </p:grpSpPr>
        <p:pic>
          <p:nvPicPr>
            <p:cNvPr id="312" name="Google Shape;312;p18"/>
            <p:cNvPicPr preferRelativeResize="0"/>
            <p:nvPr/>
          </p:nvPicPr>
          <p:blipFill rotWithShape="1">
            <a:blip r:embed="rId3">
              <a:alphaModFix/>
            </a:blip>
            <a:srcRect b="7813" l="0" r="32857" t="7812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18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2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4" name="Google Shape;314;p18"/>
          <p:cNvSpPr/>
          <p:nvPr/>
        </p:nvSpPr>
        <p:spPr>
          <a:xfrm>
            <a:off x="0" y="0"/>
            <a:ext cx="12181114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8"/>
          <p:cNvSpPr txBox="1"/>
          <p:nvPr/>
        </p:nvSpPr>
        <p:spPr>
          <a:xfrm>
            <a:off x="166106" y="512186"/>
            <a:ext cx="475001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Visualization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18"/>
          <p:cNvSpPr txBox="1"/>
          <p:nvPr/>
        </p:nvSpPr>
        <p:spPr>
          <a:xfrm>
            <a:off x="755650" y="2959520"/>
            <a:ext cx="5397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2008414" y="4725747"/>
            <a:ext cx="8310282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Data의 특성 -&gt; 지리정보 중심 (경도 위도 )-&gt;시각화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알파를 줘서 겹치는 정도를 알아보고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Jet를 활용해서 겹치는 값을 시각화해서 특징을 파악한다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바다와 인접한곳 그리고 인구 밀도에 따라 주택 가격이 결정됨을 파악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157" y="1579469"/>
            <a:ext cx="2757608" cy="2192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1253" y="1579469"/>
            <a:ext cx="3320349" cy="2246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57809" y="1579469"/>
            <a:ext cx="3052238" cy="2274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19"/>
          <p:cNvGrpSpPr/>
          <p:nvPr/>
        </p:nvGrpSpPr>
        <p:grpSpPr>
          <a:xfrm>
            <a:off x="10886" y="0"/>
            <a:ext cx="12181114" cy="6858000"/>
            <a:chOff x="1110342" y="0"/>
            <a:chExt cx="12181114" cy="6858000"/>
          </a:xfrm>
        </p:grpSpPr>
        <p:pic>
          <p:nvPicPr>
            <p:cNvPr id="326" name="Google Shape;326;p19"/>
            <p:cNvPicPr preferRelativeResize="0"/>
            <p:nvPr/>
          </p:nvPicPr>
          <p:blipFill rotWithShape="1">
            <a:blip r:embed="rId3">
              <a:alphaModFix/>
            </a:blip>
            <a:srcRect b="7813" l="0" r="32857" t="7812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19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2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8" name="Google Shape;328;p19"/>
          <p:cNvSpPr/>
          <p:nvPr/>
        </p:nvSpPr>
        <p:spPr>
          <a:xfrm>
            <a:off x="0" y="0"/>
            <a:ext cx="12181114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9"/>
          <p:cNvSpPr txBox="1"/>
          <p:nvPr/>
        </p:nvSpPr>
        <p:spPr>
          <a:xfrm>
            <a:off x="166106" y="512186"/>
            <a:ext cx="475001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Visualization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" name="Google Shape;330;p19"/>
          <p:cNvSpPr txBox="1"/>
          <p:nvPr/>
        </p:nvSpPr>
        <p:spPr>
          <a:xfrm>
            <a:off x="755650" y="2959520"/>
            <a:ext cx="5397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9"/>
          <p:cNvSpPr txBox="1"/>
          <p:nvPr/>
        </p:nvSpPr>
        <p:spPr>
          <a:xfrm>
            <a:off x="6898822" y="1924339"/>
            <a:ext cx="3532414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모든 특성간의 상관계수를 파악해서 어떤 요소들이 연관성이 큰지 파악해 보자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1과 -1에 가까울수록 높은 상관관계를 가짐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367" y="1954778"/>
            <a:ext cx="5074855" cy="2748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887522" y="177741"/>
            <a:ext cx="24769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Contents</a:t>
            </a:r>
            <a:endParaRPr b="1" i="0" sz="36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7" name="Google Shape;97;p2"/>
          <p:cNvCxnSpPr/>
          <p:nvPr/>
        </p:nvCxnSpPr>
        <p:spPr>
          <a:xfrm>
            <a:off x="0" y="1009986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8" name="Google Shape;98;p2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99" name="Google Shape;99;p2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fmla="val 7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fmla="val 7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2"/>
          <p:cNvGrpSpPr/>
          <p:nvPr/>
        </p:nvGrpSpPr>
        <p:grpSpPr>
          <a:xfrm>
            <a:off x="887522" y="1422955"/>
            <a:ext cx="2194326" cy="752496"/>
            <a:chOff x="887522" y="1168955"/>
            <a:chExt cx="2194326" cy="752496"/>
          </a:xfrm>
        </p:grpSpPr>
        <p:sp>
          <p:nvSpPr>
            <p:cNvPr id="102" name="Google Shape;102;p2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 txBox="1"/>
            <p:nvPr/>
          </p:nvSpPr>
          <p:spPr>
            <a:xfrm>
              <a:off x="1626000" y="1213565"/>
              <a:ext cx="1455848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0" u="none" cap="none" strike="noStrik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intro</a:t>
              </a:r>
              <a:endParaRPr sz="40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887522" y="2373629"/>
            <a:ext cx="4831265" cy="741708"/>
            <a:chOff x="887522" y="1168955"/>
            <a:chExt cx="4831265" cy="741708"/>
          </a:xfrm>
        </p:grpSpPr>
        <p:sp>
          <p:nvSpPr>
            <p:cNvPr id="105" name="Google Shape;105;p2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1626000" y="1202777"/>
              <a:ext cx="4092787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Why housing?</a:t>
              </a:r>
              <a:endParaRPr sz="40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887522" y="3324303"/>
            <a:ext cx="6252556" cy="787693"/>
            <a:chOff x="887522" y="1168955"/>
            <a:chExt cx="6252556" cy="787693"/>
          </a:xfrm>
        </p:grpSpPr>
        <p:sp>
          <p:nvSpPr>
            <p:cNvPr id="108" name="Google Shape;108;p2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1598176" y="1248762"/>
              <a:ext cx="554190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Problem &amp; Solution</a:t>
              </a:r>
              <a:endParaRPr sz="40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0" name="Google Shape;110;p2"/>
          <p:cNvGrpSpPr/>
          <p:nvPr/>
        </p:nvGrpSpPr>
        <p:grpSpPr>
          <a:xfrm>
            <a:off x="887522" y="4274977"/>
            <a:ext cx="4181476" cy="707886"/>
            <a:chOff x="887522" y="1168955"/>
            <a:chExt cx="4181476" cy="707886"/>
          </a:xfrm>
        </p:grpSpPr>
        <p:sp>
          <p:nvSpPr>
            <p:cNvPr id="111" name="Google Shape;111;p2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1598176" y="1168955"/>
              <a:ext cx="347082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Conclusion</a:t>
              </a:r>
              <a:r>
                <a:rPr lang="en-US" sz="2800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endParaRPr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3" name="Google Shape;113;p2"/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sz="4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1" sz="4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1105281" y="3373514"/>
            <a:ext cx="50045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 sz="4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1101500" y="4338138"/>
            <a:ext cx="50045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b="1" sz="4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20"/>
          <p:cNvGrpSpPr/>
          <p:nvPr/>
        </p:nvGrpSpPr>
        <p:grpSpPr>
          <a:xfrm>
            <a:off x="10886" y="0"/>
            <a:ext cx="12181114" cy="6858000"/>
            <a:chOff x="1110342" y="0"/>
            <a:chExt cx="12181114" cy="6858000"/>
          </a:xfrm>
        </p:grpSpPr>
        <p:pic>
          <p:nvPicPr>
            <p:cNvPr id="338" name="Google Shape;338;p20"/>
            <p:cNvPicPr preferRelativeResize="0"/>
            <p:nvPr/>
          </p:nvPicPr>
          <p:blipFill rotWithShape="1">
            <a:blip r:embed="rId3">
              <a:alphaModFix/>
            </a:blip>
            <a:srcRect b="7813" l="0" r="32857" t="7812"/>
            <a:stretch/>
          </p:blipFill>
          <p:spPr>
            <a:xfrm>
              <a:off x="5105399" y="0"/>
              <a:ext cx="8186057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20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2"/>
            <a:stretch/>
          </p:blipFill>
          <p:spPr>
            <a:xfrm>
              <a:off x="1110342" y="0"/>
              <a:ext cx="3995057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0" name="Google Shape;340;p20"/>
          <p:cNvSpPr/>
          <p:nvPr/>
        </p:nvSpPr>
        <p:spPr>
          <a:xfrm>
            <a:off x="0" y="0"/>
            <a:ext cx="12181114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 txBox="1"/>
          <p:nvPr/>
        </p:nvSpPr>
        <p:spPr>
          <a:xfrm>
            <a:off x="166106" y="512186"/>
            <a:ext cx="475001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Visualization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2" name="Google Shape;342;p20"/>
          <p:cNvSpPr txBox="1"/>
          <p:nvPr/>
        </p:nvSpPr>
        <p:spPr>
          <a:xfrm>
            <a:off x="755650" y="2959520"/>
            <a:ext cx="5397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 txBox="1"/>
          <p:nvPr/>
        </p:nvSpPr>
        <p:spPr>
          <a:xfrm>
            <a:off x="567604" y="5368438"/>
            <a:ext cx="110327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가장 상관관계가 큰 median income과 비교해보면 상관관계가 강해 위로 올라가는 모습이 보임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377" y="2133759"/>
            <a:ext cx="4186169" cy="2790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6024" y="2133759"/>
            <a:ext cx="4226615" cy="2790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g7c102b16c3_0_0"/>
          <p:cNvGrpSpPr/>
          <p:nvPr/>
        </p:nvGrpSpPr>
        <p:grpSpPr>
          <a:xfrm>
            <a:off x="10886" y="0"/>
            <a:ext cx="12181111" cy="6858000"/>
            <a:chOff x="1110342" y="0"/>
            <a:chExt cx="12181111" cy="6858000"/>
          </a:xfrm>
        </p:grpSpPr>
        <p:pic>
          <p:nvPicPr>
            <p:cNvPr id="351" name="Google Shape;351;g7c102b16c3_0_0"/>
            <p:cNvPicPr preferRelativeResize="0"/>
            <p:nvPr/>
          </p:nvPicPr>
          <p:blipFill rotWithShape="1">
            <a:blip r:embed="rId3">
              <a:alphaModFix/>
            </a:blip>
            <a:srcRect b="7813" l="0" r="32858" t="7813"/>
            <a:stretch/>
          </p:blipFill>
          <p:spPr>
            <a:xfrm>
              <a:off x="5105399" y="0"/>
              <a:ext cx="8186054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g7c102b16c3_0_0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3"/>
            <a:stretch/>
          </p:blipFill>
          <p:spPr>
            <a:xfrm>
              <a:off x="1110342" y="0"/>
              <a:ext cx="3995054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3" name="Google Shape;353;g7c102b16c3_0_0"/>
          <p:cNvSpPr/>
          <p:nvPr/>
        </p:nvSpPr>
        <p:spPr>
          <a:xfrm>
            <a:off x="0" y="0"/>
            <a:ext cx="12181200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7c102b16c3_0_0"/>
          <p:cNvSpPr txBox="1"/>
          <p:nvPr/>
        </p:nvSpPr>
        <p:spPr>
          <a:xfrm>
            <a:off x="166106" y="512186"/>
            <a:ext cx="4749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Visualization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5" name="Google Shape;355;g7c102b16c3_0_0"/>
          <p:cNvSpPr txBox="1"/>
          <p:nvPr/>
        </p:nvSpPr>
        <p:spPr>
          <a:xfrm>
            <a:off x="755650" y="2959520"/>
            <a:ext cx="53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7c102b16c3_0_0"/>
          <p:cNvSpPr txBox="1"/>
          <p:nvPr/>
        </p:nvSpPr>
        <p:spPr>
          <a:xfrm>
            <a:off x="6932550" y="1935475"/>
            <a:ext cx="45747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하나의 변수 그 자체 만으로는 많은 정보를 얻기 힘듬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높은 상관계수를 갖는 요소들을 조합해서 새로운 파생변수를 만들고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해당 변수들을 통해서 좀더 높은 수준의 상관관계를 통찰할수있음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특히나 bedroom per room의 특성은 다른 변수들에 비해 높은 경향을 보여준다.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g7c102b16c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825" y="1935470"/>
            <a:ext cx="5652251" cy="367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g7c102b16c3_0_13"/>
          <p:cNvGrpSpPr/>
          <p:nvPr/>
        </p:nvGrpSpPr>
        <p:grpSpPr>
          <a:xfrm>
            <a:off x="10886" y="0"/>
            <a:ext cx="12181111" cy="6858000"/>
            <a:chOff x="1110342" y="0"/>
            <a:chExt cx="12181111" cy="6858000"/>
          </a:xfrm>
        </p:grpSpPr>
        <p:pic>
          <p:nvPicPr>
            <p:cNvPr id="363" name="Google Shape;363;g7c102b16c3_0_13"/>
            <p:cNvPicPr preferRelativeResize="0"/>
            <p:nvPr/>
          </p:nvPicPr>
          <p:blipFill rotWithShape="1">
            <a:blip r:embed="rId3">
              <a:alphaModFix/>
            </a:blip>
            <a:srcRect b="7813" l="0" r="32858" t="7813"/>
            <a:stretch/>
          </p:blipFill>
          <p:spPr>
            <a:xfrm>
              <a:off x="5105399" y="0"/>
              <a:ext cx="8186054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g7c102b16c3_0_13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3"/>
            <a:stretch/>
          </p:blipFill>
          <p:spPr>
            <a:xfrm>
              <a:off x="1110342" y="0"/>
              <a:ext cx="3995054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g7c102b16c3_0_13"/>
          <p:cNvSpPr/>
          <p:nvPr/>
        </p:nvSpPr>
        <p:spPr>
          <a:xfrm>
            <a:off x="0" y="0"/>
            <a:ext cx="12181200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7c102b16c3_0_13"/>
          <p:cNvSpPr txBox="1"/>
          <p:nvPr/>
        </p:nvSpPr>
        <p:spPr>
          <a:xfrm>
            <a:off x="166102" y="512175"/>
            <a:ext cx="12562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5.Ready to data = Automation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7" name="Google Shape;367;g7c102b16c3_0_13"/>
          <p:cNvSpPr txBox="1"/>
          <p:nvPr/>
        </p:nvSpPr>
        <p:spPr>
          <a:xfrm>
            <a:off x="755650" y="2959520"/>
            <a:ext cx="53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7c102b16c3_0_13"/>
          <p:cNvSpPr txBox="1"/>
          <p:nvPr/>
        </p:nvSpPr>
        <p:spPr>
          <a:xfrm>
            <a:off x="849438" y="2848625"/>
            <a:ext cx="104823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머신러닝 알고리즘을 위해 데이터를 자동화 시켜서 준비 해야함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-모든 데이터셋에 대해서 변환을 손쉽게 할수 있음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-다른 프로젝트와 병합성이 높아짐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-다른 시스템에 주입하기위한 전처리 과정으로 자동화는 굉장히 중요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-데이터를 여러 방식으로 컨트롤 할수있어 조합의 특성을 찾기에 용이함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g7c102b16c3_0_24"/>
          <p:cNvGrpSpPr/>
          <p:nvPr/>
        </p:nvGrpSpPr>
        <p:grpSpPr>
          <a:xfrm>
            <a:off x="10886" y="0"/>
            <a:ext cx="12181111" cy="6858000"/>
            <a:chOff x="1110342" y="0"/>
            <a:chExt cx="12181111" cy="6858000"/>
          </a:xfrm>
        </p:grpSpPr>
        <p:pic>
          <p:nvPicPr>
            <p:cNvPr id="374" name="Google Shape;374;g7c102b16c3_0_24"/>
            <p:cNvPicPr preferRelativeResize="0"/>
            <p:nvPr/>
          </p:nvPicPr>
          <p:blipFill rotWithShape="1">
            <a:blip r:embed="rId3">
              <a:alphaModFix/>
            </a:blip>
            <a:srcRect b="7813" l="0" r="32858" t="7813"/>
            <a:stretch/>
          </p:blipFill>
          <p:spPr>
            <a:xfrm>
              <a:off x="5105399" y="0"/>
              <a:ext cx="8186054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g7c102b16c3_0_24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3"/>
            <a:stretch/>
          </p:blipFill>
          <p:spPr>
            <a:xfrm>
              <a:off x="1110342" y="0"/>
              <a:ext cx="3995054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6" name="Google Shape;376;g7c102b16c3_0_24"/>
          <p:cNvSpPr/>
          <p:nvPr/>
        </p:nvSpPr>
        <p:spPr>
          <a:xfrm>
            <a:off x="0" y="0"/>
            <a:ext cx="12181200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7c102b16c3_0_24"/>
          <p:cNvSpPr txBox="1"/>
          <p:nvPr/>
        </p:nvSpPr>
        <p:spPr>
          <a:xfrm>
            <a:off x="166102" y="512175"/>
            <a:ext cx="12562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5.Ready to data = Automation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8" name="Google Shape;378;g7c102b16c3_0_24"/>
          <p:cNvSpPr txBox="1"/>
          <p:nvPr/>
        </p:nvSpPr>
        <p:spPr>
          <a:xfrm>
            <a:off x="755650" y="2959520"/>
            <a:ext cx="53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7c102b16c3_0_24"/>
          <p:cNvSpPr txBox="1"/>
          <p:nvPr/>
        </p:nvSpPr>
        <p:spPr>
          <a:xfrm>
            <a:off x="849450" y="4304875"/>
            <a:ext cx="11040300" cy="17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머신러닝 알고리즘의 경우에 일부가 누락된 경우 해당 데이터 전체를 학습하는데 어려움을 겪음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-해당구역 제거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-전체 특성 삭제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-다른 값으로 채움 (평균값 혹은 중간값등)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g7c102b16c3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50" y="1854925"/>
            <a:ext cx="4405525" cy="21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7c102b16c3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5326" y="1854925"/>
            <a:ext cx="646442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7c102b16c3_0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6550" y="3398988"/>
            <a:ext cx="6553200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g7c102b16c3_0_37"/>
          <p:cNvGrpSpPr/>
          <p:nvPr/>
        </p:nvGrpSpPr>
        <p:grpSpPr>
          <a:xfrm>
            <a:off x="10886" y="0"/>
            <a:ext cx="12181111" cy="6858000"/>
            <a:chOff x="1110342" y="0"/>
            <a:chExt cx="12181111" cy="6858000"/>
          </a:xfrm>
        </p:grpSpPr>
        <p:pic>
          <p:nvPicPr>
            <p:cNvPr id="388" name="Google Shape;388;g7c102b16c3_0_37"/>
            <p:cNvPicPr preferRelativeResize="0"/>
            <p:nvPr/>
          </p:nvPicPr>
          <p:blipFill rotWithShape="1">
            <a:blip r:embed="rId3">
              <a:alphaModFix/>
            </a:blip>
            <a:srcRect b="7813" l="0" r="32858" t="7813"/>
            <a:stretch/>
          </p:blipFill>
          <p:spPr>
            <a:xfrm>
              <a:off x="5105399" y="0"/>
              <a:ext cx="8186054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g7c102b16c3_0_37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3"/>
            <a:stretch/>
          </p:blipFill>
          <p:spPr>
            <a:xfrm>
              <a:off x="1110342" y="0"/>
              <a:ext cx="3995054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0" name="Google Shape;390;g7c102b16c3_0_37"/>
          <p:cNvSpPr/>
          <p:nvPr/>
        </p:nvSpPr>
        <p:spPr>
          <a:xfrm>
            <a:off x="0" y="0"/>
            <a:ext cx="12181200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7c102b16c3_0_37"/>
          <p:cNvSpPr txBox="1"/>
          <p:nvPr/>
        </p:nvSpPr>
        <p:spPr>
          <a:xfrm>
            <a:off x="166102" y="512175"/>
            <a:ext cx="12562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5.Ready to data = Automation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2" name="Google Shape;392;g7c102b16c3_0_37"/>
          <p:cNvSpPr txBox="1"/>
          <p:nvPr/>
        </p:nvSpPr>
        <p:spPr>
          <a:xfrm>
            <a:off x="755650" y="2959520"/>
            <a:ext cx="53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7c102b16c3_0_37"/>
          <p:cNvSpPr txBox="1"/>
          <p:nvPr/>
        </p:nvSpPr>
        <p:spPr>
          <a:xfrm>
            <a:off x="5329850" y="1980575"/>
            <a:ext cx="6001800" cy="21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아까 text 형태의 데이터 near bay와 같은 것들이 있었는데 그 값들을 처리 하지 못했음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판다스는 숫자를 다루는데 특화되어 있으므로 해당 값들을 숫자로 바궈줄 필요가 있음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카테고리 단위 이므로 판다스의 factorize를 사용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g7c102b16c3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175" y="1980577"/>
            <a:ext cx="3838270" cy="38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7c102b16c3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0725" y="4174475"/>
            <a:ext cx="687705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g7c102b16c3_0_49"/>
          <p:cNvGrpSpPr/>
          <p:nvPr/>
        </p:nvGrpSpPr>
        <p:grpSpPr>
          <a:xfrm>
            <a:off x="10886" y="0"/>
            <a:ext cx="12181111" cy="6858000"/>
            <a:chOff x="1110342" y="0"/>
            <a:chExt cx="12181111" cy="6858000"/>
          </a:xfrm>
        </p:grpSpPr>
        <p:pic>
          <p:nvPicPr>
            <p:cNvPr id="401" name="Google Shape;401;g7c102b16c3_0_49"/>
            <p:cNvPicPr preferRelativeResize="0"/>
            <p:nvPr/>
          </p:nvPicPr>
          <p:blipFill rotWithShape="1">
            <a:blip r:embed="rId3">
              <a:alphaModFix/>
            </a:blip>
            <a:srcRect b="7813" l="0" r="32858" t="7813"/>
            <a:stretch/>
          </p:blipFill>
          <p:spPr>
            <a:xfrm>
              <a:off x="5105399" y="0"/>
              <a:ext cx="8186054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g7c102b16c3_0_49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3"/>
            <a:stretch/>
          </p:blipFill>
          <p:spPr>
            <a:xfrm>
              <a:off x="1110342" y="0"/>
              <a:ext cx="3995054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" name="Google Shape;403;g7c102b16c3_0_49"/>
          <p:cNvSpPr/>
          <p:nvPr/>
        </p:nvSpPr>
        <p:spPr>
          <a:xfrm>
            <a:off x="0" y="0"/>
            <a:ext cx="12181200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g7c102b16c3_0_49"/>
          <p:cNvSpPr txBox="1"/>
          <p:nvPr/>
        </p:nvSpPr>
        <p:spPr>
          <a:xfrm>
            <a:off x="166102" y="512175"/>
            <a:ext cx="12562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5.Ready to data = Automation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5" name="Google Shape;405;g7c102b16c3_0_49"/>
          <p:cNvSpPr txBox="1"/>
          <p:nvPr/>
        </p:nvSpPr>
        <p:spPr>
          <a:xfrm>
            <a:off x="755650" y="2959520"/>
            <a:ext cx="53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7c102b16c3_0_49"/>
          <p:cNvSpPr txBox="1"/>
          <p:nvPr/>
        </p:nvSpPr>
        <p:spPr>
          <a:xfrm>
            <a:off x="937200" y="4945175"/>
            <a:ext cx="103068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하지만 이것만으로는 부족함 각 숫자들 사이에는 순서가 존재 1234 따위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 숫자들의 패턴이 존재한다면 이것들을 모델이 학습할 확률이 높음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따라서 특정값에 관해서 1의 값을 갖는 one hot encoder를 사용하는게 가장 바람직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g7c102b16c3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975" y="2034525"/>
            <a:ext cx="75049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7c102b16c3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475" y="2034513"/>
            <a:ext cx="320040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g7c102b16c3_0_64"/>
          <p:cNvGrpSpPr/>
          <p:nvPr/>
        </p:nvGrpSpPr>
        <p:grpSpPr>
          <a:xfrm>
            <a:off x="10886" y="0"/>
            <a:ext cx="12181111" cy="6858000"/>
            <a:chOff x="1110342" y="0"/>
            <a:chExt cx="12181111" cy="6858000"/>
          </a:xfrm>
        </p:grpSpPr>
        <p:pic>
          <p:nvPicPr>
            <p:cNvPr id="414" name="Google Shape;414;g7c102b16c3_0_64"/>
            <p:cNvPicPr preferRelativeResize="0"/>
            <p:nvPr/>
          </p:nvPicPr>
          <p:blipFill rotWithShape="1">
            <a:blip r:embed="rId3">
              <a:alphaModFix/>
            </a:blip>
            <a:srcRect b="7813" l="0" r="32858" t="7813"/>
            <a:stretch/>
          </p:blipFill>
          <p:spPr>
            <a:xfrm>
              <a:off x="5105399" y="0"/>
              <a:ext cx="8186054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g7c102b16c3_0_64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3"/>
            <a:stretch/>
          </p:blipFill>
          <p:spPr>
            <a:xfrm>
              <a:off x="1110342" y="0"/>
              <a:ext cx="3995054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6" name="Google Shape;416;g7c102b16c3_0_64"/>
          <p:cNvSpPr/>
          <p:nvPr/>
        </p:nvSpPr>
        <p:spPr>
          <a:xfrm>
            <a:off x="0" y="0"/>
            <a:ext cx="12181200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7c102b16c3_0_64"/>
          <p:cNvSpPr txBox="1"/>
          <p:nvPr/>
        </p:nvSpPr>
        <p:spPr>
          <a:xfrm>
            <a:off x="166102" y="512175"/>
            <a:ext cx="12562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5.Ready to data = Characteristic scaling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8" name="Google Shape;418;g7c102b16c3_0_64"/>
          <p:cNvSpPr txBox="1"/>
          <p:nvPr/>
        </p:nvSpPr>
        <p:spPr>
          <a:xfrm>
            <a:off x="755650" y="2959520"/>
            <a:ext cx="53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7c102b16c3_0_64"/>
          <p:cNvSpPr txBox="1"/>
          <p:nvPr/>
        </p:nvSpPr>
        <p:spPr>
          <a:xfrm>
            <a:off x="6482950" y="1540213"/>
            <a:ext cx="4560000" cy="48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가장 중요한 변환중 하나임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각 변수들의 숫자 값들의 범주가 너무 차이나면 학습에 어려움을 겪음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예를 들어 주택 가격을 십만단위 이고 방의 개수는 기껏해야 10 이하임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영향력에 차이를 주게 됨 따라서 정규화 시키는것이 중요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g7c102b16c3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50" y="1500175"/>
            <a:ext cx="4719975" cy="49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g6d295c998b_0_1"/>
          <p:cNvGrpSpPr/>
          <p:nvPr/>
        </p:nvGrpSpPr>
        <p:grpSpPr>
          <a:xfrm>
            <a:off x="10886" y="0"/>
            <a:ext cx="12181111" cy="6858000"/>
            <a:chOff x="1110342" y="0"/>
            <a:chExt cx="12181111" cy="6858000"/>
          </a:xfrm>
        </p:grpSpPr>
        <p:pic>
          <p:nvPicPr>
            <p:cNvPr id="426" name="Google Shape;426;g6d295c998b_0_1"/>
            <p:cNvPicPr preferRelativeResize="0"/>
            <p:nvPr/>
          </p:nvPicPr>
          <p:blipFill rotWithShape="1">
            <a:blip r:embed="rId3">
              <a:alphaModFix/>
            </a:blip>
            <a:srcRect b="7813" l="0" r="32858" t="7813"/>
            <a:stretch/>
          </p:blipFill>
          <p:spPr>
            <a:xfrm>
              <a:off x="5105399" y="0"/>
              <a:ext cx="8186054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g6d295c998b_0_1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3"/>
            <a:stretch/>
          </p:blipFill>
          <p:spPr>
            <a:xfrm>
              <a:off x="1110342" y="0"/>
              <a:ext cx="3995054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8" name="Google Shape;428;g6d295c998b_0_1"/>
          <p:cNvSpPr/>
          <p:nvPr/>
        </p:nvSpPr>
        <p:spPr>
          <a:xfrm>
            <a:off x="0" y="0"/>
            <a:ext cx="12181200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g6d295c998b_0_1"/>
          <p:cNvSpPr txBox="1"/>
          <p:nvPr/>
        </p:nvSpPr>
        <p:spPr>
          <a:xfrm>
            <a:off x="166102" y="512175"/>
            <a:ext cx="12562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5.Ready to data = Characteristic scaling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0" name="Google Shape;430;g6d295c998b_0_1"/>
          <p:cNvSpPr txBox="1"/>
          <p:nvPr/>
        </p:nvSpPr>
        <p:spPr>
          <a:xfrm>
            <a:off x="755650" y="2959520"/>
            <a:ext cx="53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g6d295c998b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375" y="1540225"/>
            <a:ext cx="4328375" cy="458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6d295c998b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6025" y="1540225"/>
            <a:ext cx="4658425" cy="45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g6d295c998b_0_14"/>
          <p:cNvGrpSpPr/>
          <p:nvPr/>
        </p:nvGrpSpPr>
        <p:grpSpPr>
          <a:xfrm>
            <a:off x="10886" y="0"/>
            <a:ext cx="12181111" cy="6858000"/>
            <a:chOff x="1110342" y="0"/>
            <a:chExt cx="12181111" cy="6858000"/>
          </a:xfrm>
        </p:grpSpPr>
        <p:pic>
          <p:nvPicPr>
            <p:cNvPr id="438" name="Google Shape;438;g6d295c998b_0_14"/>
            <p:cNvPicPr preferRelativeResize="0"/>
            <p:nvPr/>
          </p:nvPicPr>
          <p:blipFill rotWithShape="1">
            <a:blip r:embed="rId3">
              <a:alphaModFix/>
            </a:blip>
            <a:srcRect b="7813" l="0" r="32858" t="7813"/>
            <a:stretch/>
          </p:blipFill>
          <p:spPr>
            <a:xfrm>
              <a:off x="5105399" y="0"/>
              <a:ext cx="8186054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g6d295c998b_0_14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3"/>
            <a:stretch/>
          </p:blipFill>
          <p:spPr>
            <a:xfrm>
              <a:off x="1110342" y="0"/>
              <a:ext cx="3995054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0" name="Google Shape;440;g6d295c998b_0_14"/>
          <p:cNvSpPr/>
          <p:nvPr/>
        </p:nvSpPr>
        <p:spPr>
          <a:xfrm>
            <a:off x="0" y="0"/>
            <a:ext cx="12181200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6d295c998b_0_14"/>
          <p:cNvSpPr txBox="1"/>
          <p:nvPr/>
        </p:nvSpPr>
        <p:spPr>
          <a:xfrm>
            <a:off x="166102" y="512175"/>
            <a:ext cx="12562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5.Ready to data = Characteristic scaling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2" name="Google Shape;442;g6d295c998b_0_14"/>
          <p:cNvSpPr txBox="1"/>
          <p:nvPr/>
        </p:nvSpPr>
        <p:spPr>
          <a:xfrm>
            <a:off x="755650" y="2959520"/>
            <a:ext cx="53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g6d295c998b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38" y="1343175"/>
            <a:ext cx="618172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6d295c998b_0_14"/>
          <p:cNvSpPr txBox="1"/>
          <p:nvPr/>
        </p:nvSpPr>
        <p:spPr>
          <a:xfrm>
            <a:off x="7809000" y="1701100"/>
            <a:ext cx="3616500" cy="27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이렇게 데이터를 정리하고 정규화 시키는 과정까지 자동화 하고 나면 준비는 끝난다.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g6d295c998b_0_27"/>
          <p:cNvGrpSpPr/>
          <p:nvPr/>
        </p:nvGrpSpPr>
        <p:grpSpPr>
          <a:xfrm>
            <a:off x="10886" y="0"/>
            <a:ext cx="12181111" cy="6858000"/>
            <a:chOff x="1110342" y="0"/>
            <a:chExt cx="12181111" cy="6858000"/>
          </a:xfrm>
        </p:grpSpPr>
        <p:pic>
          <p:nvPicPr>
            <p:cNvPr id="450" name="Google Shape;450;g6d295c998b_0_27"/>
            <p:cNvPicPr preferRelativeResize="0"/>
            <p:nvPr/>
          </p:nvPicPr>
          <p:blipFill rotWithShape="1">
            <a:blip r:embed="rId3">
              <a:alphaModFix/>
            </a:blip>
            <a:srcRect b="7813" l="0" r="32858" t="7813"/>
            <a:stretch/>
          </p:blipFill>
          <p:spPr>
            <a:xfrm>
              <a:off x="5105399" y="0"/>
              <a:ext cx="8186054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g6d295c998b_0_27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3"/>
            <a:stretch/>
          </p:blipFill>
          <p:spPr>
            <a:xfrm>
              <a:off x="1110342" y="0"/>
              <a:ext cx="3995054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2" name="Google Shape;452;g6d295c998b_0_27"/>
          <p:cNvSpPr/>
          <p:nvPr/>
        </p:nvSpPr>
        <p:spPr>
          <a:xfrm>
            <a:off x="0" y="0"/>
            <a:ext cx="12181200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6d295c998b_0_27"/>
          <p:cNvSpPr txBox="1"/>
          <p:nvPr/>
        </p:nvSpPr>
        <p:spPr>
          <a:xfrm>
            <a:off x="166102" y="512175"/>
            <a:ext cx="12562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6.model selection &amp; training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4" name="Google Shape;454;g6d295c998b_0_27"/>
          <p:cNvSpPr txBox="1"/>
          <p:nvPr/>
        </p:nvSpPr>
        <p:spPr>
          <a:xfrm>
            <a:off x="755650" y="2959520"/>
            <a:ext cx="53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6d295c998b_0_27"/>
          <p:cNvSpPr txBox="1"/>
          <p:nvPr/>
        </p:nvSpPr>
        <p:spPr>
          <a:xfrm>
            <a:off x="7085700" y="1540213"/>
            <a:ext cx="4560000" cy="48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앞에서 말한것 처럼 이것은 지도학습이며 회귀모델임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예측이 레이블과 70000정도 빗나갔지만 그래도 정상적으로 작동하는것만으로도 성과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g6d295c998b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724" y="1540225"/>
            <a:ext cx="6431203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6d295c998b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713" y="3328825"/>
            <a:ext cx="6124575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1301951" y="204686"/>
            <a:ext cx="927209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Factors that determine house price</a:t>
            </a:r>
            <a:endParaRPr b="1" sz="3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3" name="Google Shape;123;p3"/>
          <p:cNvCxnSpPr/>
          <p:nvPr/>
        </p:nvCxnSpPr>
        <p:spPr>
          <a:xfrm>
            <a:off x="0" y="1009986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24" name="Google Shape;124;p3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25" name="Google Shape;125;p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fmla="val 7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fmla="val 7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3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28" name="Google Shape;128;p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fmla="val 7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fmla="val 7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3"/>
          <p:cNvSpPr txBox="1"/>
          <p:nvPr/>
        </p:nvSpPr>
        <p:spPr>
          <a:xfrm>
            <a:off x="6847840" y="1446809"/>
            <a:ext cx="4904889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Population?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Median income?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Median housing price?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Etc??</a:t>
            </a:r>
            <a:endParaRPr/>
          </a:p>
        </p:txBody>
      </p:sp>
      <p:pic>
        <p:nvPicPr>
          <p:cNvPr id="131" name="Google Shape;1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9" y="1446809"/>
            <a:ext cx="5917778" cy="4272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g6d295c998b_0_40"/>
          <p:cNvGrpSpPr/>
          <p:nvPr/>
        </p:nvGrpSpPr>
        <p:grpSpPr>
          <a:xfrm>
            <a:off x="10886" y="0"/>
            <a:ext cx="12181111" cy="6858000"/>
            <a:chOff x="1110342" y="0"/>
            <a:chExt cx="12181111" cy="6858000"/>
          </a:xfrm>
        </p:grpSpPr>
        <p:pic>
          <p:nvPicPr>
            <p:cNvPr id="463" name="Google Shape;463;g6d295c998b_0_40"/>
            <p:cNvPicPr preferRelativeResize="0"/>
            <p:nvPr/>
          </p:nvPicPr>
          <p:blipFill rotWithShape="1">
            <a:blip r:embed="rId3">
              <a:alphaModFix/>
            </a:blip>
            <a:srcRect b="7813" l="0" r="32858" t="7813"/>
            <a:stretch/>
          </p:blipFill>
          <p:spPr>
            <a:xfrm>
              <a:off x="5105399" y="0"/>
              <a:ext cx="8186054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g6d295c998b_0_40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3"/>
            <a:stretch/>
          </p:blipFill>
          <p:spPr>
            <a:xfrm>
              <a:off x="1110342" y="0"/>
              <a:ext cx="3995054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5" name="Google Shape;465;g6d295c998b_0_40"/>
          <p:cNvSpPr/>
          <p:nvPr/>
        </p:nvSpPr>
        <p:spPr>
          <a:xfrm>
            <a:off x="0" y="0"/>
            <a:ext cx="12181200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6d295c998b_0_40"/>
          <p:cNvSpPr txBox="1"/>
          <p:nvPr/>
        </p:nvSpPr>
        <p:spPr>
          <a:xfrm>
            <a:off x="166102" y="512175"/>
            <a:ext cx="12562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6.model selection &amp; training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7" name="Google Shape;467;g6d295c998b_0_40"/>
          <p:cNvSpPr txBox="1"/>
          <p:nvPr/>
        </p:nvSpPr>
        <p:spPr>
          <a:xfrm>
            <a:off x="755650" y="2959520"/>
            <a:ext cx="53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6d295c998b_0_40"/>
          <p:cNvSpPr txBox="1"/>
          <p:nvPr/>
        </p:nvSpPr>
        <p:spPr>
          <a:xfrm>
            <a:off x="7085700" y="1540213"/>
            <a:ext cx="4560000" cy="48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전체 훈련세트에 대한 모델의 RMSE를 측정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좋은점수는 아니지만 68000정도의 값이 아옴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중간주택가격은 csv에서 알수 있듯이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12만에서 26만 사이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따라서 7만에 가까운 오차는 너무 큼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선형 회귀는 위 데이터를 대표하는 모델로는 부족함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g6d295c998b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38" y="1975838"/>
            <a:ext cx="5857875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g6d295c998b_0_53"/>
          <p:cNvGrpSpPr/>
          <p:nvPr/>
        </p:nvGrpSpPr>
        <p:grpSpPr>
          <a:xfrm>
            <a:off x="10886" y="0"/>
            <a:ext cx="12181111" cy="6858000"/>
            <a:chOff x="1110342" y="0"/>
            <a:chExt cx="12181111" cy="6858000"/>
          </a:xfrm>
        </p:grpSpPr>
        <p:pic>
          <p:nvPicPr>
            <p:cNvPr id="475" name="Google Shape;475;g6d295c998b_0_53"/>
            <p:cNvPicPr preferRelativeResize="0"/>
            <p:nvPr/>
          </p:nvPicPr>
          <p:blipFill rotWithShape="1">
            <a:blip r:embed="rId3">
              <a:alphaModFix/>
            </a:blip>
            <a:srcRect b="7813" l="0" r="32858" t="7813"/>
            <a:stretch/>
          </p:blipFill>
          <p:spPr>
            <a:xfrm>
              <a:off x="5105399" y="0"/>
              <a:ext cx="8186054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g6d295c998b_0_53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3"/>
            <a:stretch/>
          </p:blipFill>
          <p:spPr>
            <a:xfrm>
              <a:off x="1110342" y="0"/>
              <a:ext cx="3995054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7" name="Google Shape;477;g6d295c998b_0_53"/>
          <p:cNvSpPr/>
          <p:nvPr/>
        </p:nvSpPr>
        <p:spPr>
          <a:xfrm>
            <a:off x="0" y="0"/>
            <a:ext cx="12181200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g6d295c998b_0_53"/>
          <p:cNvSpPr txBox="1"/>
          <p:nvPr/>
        </p:nvSpPr>
        <p:spPr>
          <a:xfrm>
            <a:off x="166102" y="512175"/>
            <a:ext cx="12562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6.model selection &amp; training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9" name="Google Shape;479;g6d295c998b_0_53"/>
          <p:cNvSpPr txBox="1"/>
          <p:nvPr/>
        </p:nvSpPr>
        <p:spPr>
          <a:xfrm>
            <a:off x="755650" y="2959520"/>
            <a:ext cx="53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6d295c998b_0_53"/>
          <p:cNvSpPr txBox="1"/>
          <p:nvPr/>
        </p:nvSpPr>
        <p:spPr>
          <a:xfrm>
            <a:off x="6978550" y="1808088"/>
            <a:ext cx="4560000" cy="48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결정트리를 통한 훈련 </a:t>
            </a:r>
            <a:endParaRPr b="1"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 모델의 경우에는 복잡한 데이터의 비선형 관계를 찾는데 특화 되어 있음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트레이닝된 결과의 RMSE가 0 임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데이터가 너무 과대 적합되어 있음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Google Shape;481;g6d295c998b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49" y="1965724"/>
            <a:ext cx="5618675" cy="36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g6d295c998b_0_65"/>
          <p:cNvGrpSpPr/>
          <p:nvPr/>
        </p:nvGrpSpPr>
        <p:grpSpPr>
          <a:xfrm>
            <a:off x="10886" y="0"/>
            <a:ext cx="12181111" cy="6858000"/>
            <a:chOff x="1110342" y="0"/>
            <a:chExt cx="12181111" cy="6858000"/>
          </a:xfrm>
        </p:grpSpPr>
        <p:pic>
          <p:nvPicPr>
            <p:cNvPr id="487" name="Google Shape;487;g6d295c998b_0_65"/>
            <p:cNvPicPr preferRelativeResize="0"/>
            <p:nvPr/>
          </p:nvPicPr>
          <p:blipFill rotWithShape="1">
            <a:blip r:embed="rId3">
              <a:alphaModFix/>
            </a:blip>
            <a:srcRect b="7813" l="0" r="32858" t="7813"/>
            <a:stretch/>
          </p:blipFill>
          <p:spPr>
            <a:xfrm>
              <a:off x="5105399" y="0"/>
              <a:ext cx="8186054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g6d295c998b_0_65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3"/>
            <a:stretch/>
          </p:blipFill>
          <p:spPr>
            <a:xfrm>
              <a:off x="1110342" y="0"/>
              <a:ext cx="3995054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g6d295c998b_0_65"/>
          <p:cNvSpPr/>
          <p:nvPr/>
        </p:nvSpPr>
        <p:spPr>
          <a:xfrm>
            <a:off x="0" y="0"/>
            <a:ext cx="12181200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6d295c998b_0_65"/>
          <p:cNvSpPr txBox="1"/>
          <p:nvPr/>
        </p:nvSpPr>
        <p:spPr>
          <a:xfrm>
            <a:off x="166102" y="512175"/>
            <a:ext cx="12562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6.model selection &amp; training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1" name="Google Shape;491;g6d295c998b_0_65"/>
          <p:cNvSpPr txBox="1"/>
          <p:nvPr/>
        </p:nvSpPr>
        <p:spPr>
          <a:xfrm>
            <a:off x="755650" y="2959520"/>
            <a:ext cx="53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6d295c998b_0_65"/>
          <p:cNvSpPr txBox="1"/>
          <p:nvPr/>
        </p:nvSpPr>
        <p:spPr>
          <a:xfrm>
            <a:off x="6978550" y="1808088"/>
            <a:ext cx="4560000" cy="48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결정트리의 테스트 세트를 10개로 나누고 교차검증을 하는 방식으로 데이터 셋을 평가 해보자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결과가 70000임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아까 선형 회귀는 68000이였는데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더 성능이 좋아지지 않음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3" name="Google Shape;493;g6d295c998b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250" y="1685137"/>
            <a:ext cx="4273725" cy="466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g6d295c998b_0_77"/>
          <p:cNvGrpSpPr/>
          <p:nvPr/>
        </p:nvGrpSpPr>
        <p:grpSpPr>
          <a:xfrm>
            <a:off x="10886" y="0"/>
            <a:ext cx="12181111" cy="6858000"/>
            <a:chOff x="1110342" y="0"/>
            <a:chExt cx="12181111" cy="6858000"/>
          </a:xfrm>
        </p:grpSpPr>
        <p:pic>
          <p:nvPicPr>
            <p:cNvPr id="499" name="Google Shape;499;g6d295c998b_0_77"/>
            <p:cNvPicPr preferRelativeResize="0"/>
            <p:nvPr/>
          </p:nvPicPr>
          <p:blipFill rotWithShape="1">
            <a:blip r:embed="rId3">
              <a:alphaModFix/>
            </a:blip>
            <a:srcRect b="7813" l="0" r="32858" t="7813"/>
            <a:stretch/>
          </p:blipFill>
          <p:spPr>
            <a:xfrm>
              <a:off x="5105399" y="0"/>
              <a:ext cx="8186054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g6d295c998b_0_77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3"/>
            <a:stretch/>
          </p:blipFill>
          <p:spPr>
            <a:xfrm>
              <a:off x="1110342" y="0"/>
              <a:ext cx="3995054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1" name="Google Shape;501;g6d295c998b_0_77"/>
          <p:cNvSpPr/>
          <p:nvPr/>
        </p:nvSpPr>
        <p:spPr>
          <a:xfrm>
            <a:off x="0" y="0"/>
            <a:ext cx="12181200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6d295c998b_0_77"/>
          <p:cNvSpPr txBox="1"/>
          <p:nvPr/>
        </p:nvSpPr>
        <p:spPr>
          <a:xfrm>
            <a:off x="166102" y="512175"/>
            <a:ext cx="12562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6.model selection &amp; training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3" name="Google Shape;503;g6d295c998b_0_77"/>
          <p:cNvSpPr txBox="1"/>
          <p:nvPr/>
        </p:nvSpPr>
        <p:spPr>
          <a:xfrm>
            <a:off x="755650" y="2959520"/>
            <a:ext cx="53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g6d295c998b_0_77"/>
          <p:cNvSpPr txBox="1"/>
          <p:nvPr/>
        </p:nvSpPr>
        <p:spPr>
          <a:xfrm>
            <a:off x="6978550" y="1808088"/>
            <a:ext cx="4560000" cy="48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랜덤포레스트를 통한 평가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rmse를 통한 평가 수치가 50000에 이름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훨씬 좋은 결과를 가져옴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과대 적합을 해결하는 방법은 모델을 간단히 하거나 제한을 하거나 더 많은 데이터를 모아서 학습 시키는것임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앞에서 봤던대로 2만개의 데이터는 너무 작아서 학습하기에 어려움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5" name="Google Shape;505;g6d295c998b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48" y="1490650"/>
            <a:ext cx="5750775" cy="51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g6d295c998b_0_89"/>
          <p:cNvGrpSpPr/>
          <p:nvPr/>
        </p:nvGrpSpPr>
        <p:grpSpPr>
          <a:xfrm>
            <a:off x="10886" y="0"/>
            <a:ext cx="12181111" cy="6858000"/>
            <a:chOff x="1110342" y="0"/>
            <a:chExt cx="12181111" cy="6858000"/>
          </a:xfrm>
        </p:grpSpPr>
        <p:pic>
          <p:nvPicPr>
            <p:cNvPr id="511" name="Google Shape;511;g6d295c998b_0_89"/>
            <p:cNvPicPr preferRelativeResize="0"/>
            <p:nvPr/>
          </p:nvPicPr>
          <p:blipFill rotWithShape="1">
            <a:blip r:embed="rId3">
              <a:alphaModFix/>
            </a:blip>
            <a:srcRect b="7813" l="0" r="32858" t="7813"/>
            <a:stretch/>
          </p:blipFill>
          <p:spPr>
            <a:xfrm>
              <a:off x="5105399" y="0"/>
              <a:ext cx="8186054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g6d295c998b_0_89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3"/>
            <a:stretch/>
          </p:blipFill>
          <p:spPr>
            <a:xfrm>
              <a:off x="1110342" y="0"/>
              <a:ext cx="3995054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3" name="Google Shape;513;g6d295c998b_0_89"/>
          <p:cNvSpPr/>
          <p:nvPr/>
        </p:nvSpPr>
        <p:spPr>
          <a:xfrm>
            <a:off x="0" y="0"/>
            <a:ext cx="12181200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6d295c998b_0_89"/>
          <p:cNvSpPr txBox="1"/>
          <p:nvPr/>
        </p:nvSpPr>
        <p:spPr>
          <a:xfrm>
            <a:off x="166102" y="512175"/>
            <a:ext cx="12562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6.model tuning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5" name="Google Shape;515;g6d295c998b_0_89"/>
          <p:cNvSpPr txBox="1"/>
          <p:nvPr/>
        </p:nvSpPr>
        <p:spPr>
          <a:xfrm>
            <a:off x="755650" y="2959520"/>
            <a:ext cx="53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g6d295c998b_0_89"/>
          <p:cNvSpPr txBox="1"/>
          <p:nvPr/>
        </p:nvSpPr>
        <p:spPr>
          <a:xfrm>
            <a:off x="6978550" y="1821650"/>
            <a:ext cx="5009700" cy="4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데이터 전처리를 하고 적합한 모델을 선택하고 나면 모델을 튜닝하는 작업을 거쳐야 함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수동으로 하나하나 할수도 있지만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사이킷런에서 제공하는 함수를 통해서 조정이 가능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적용하고 싶은 파라미터의 범위를 설정하고 돌리게 되면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12개를 평가하고 다음 6개를 평가해서 18개의 조합을 cv 5 즉 5번 모델 훈련을 시킨다. 총 90번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결과적으로 최적의 파라미터는 8과 30 임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Google Shape;517;g6d295c998b_0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00" y="1673126"/>
            <a:ext cx="5874599" cy="24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6d295c998b_0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363" y="4670225"/>
            <a:ext cx="3552825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g6d295c998b_0_102"/>
          <p:cNvGrpSpPr/>
          <p:nvPr/>
        </p:nvGrpSpPr>
        <p:grpSpPr>
          <a:xfrm>
            <a:off x="10886" y="0"/>
            <a:ext cx="12181111" cy="6858000"/>
            <a:chOff x="1110342" y="0"/>
            <a:chExt cx="12181111" cy="6858000"/>
          </a:xfrm>
        </p:grpSpPr>
        <p:pic>
          <p:nvPicPr>
            <p:cNvPr id="524" name="Google Shape;524;g6d295c998b_0_102"/>
            <p:cNvPicPr preferRelativeResize="0"/>
            <p:nvPr/>
          </p:nvPicPr>
          <p:blipFill rotWithShape="1">
            <a:blip r:embed="rId3">
              <a:alphaModFix/>
            </a:blip>
            <a:srcRect b="7813" l="0" r="32858" t="7813"/>
            <a:stretch/>
          </p:blipFill>
          <p:spPr>
            <a:xfrm>
              <a:off x="5105399" y="0"/>
              <a:ext cx="8186054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g6d295c998b_0_102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3"/>
            <a:stretch/>
          </p:blipFill>
          <p:spPr>
            <a:xfrm>
              <a:off x="1110342" y="0"/>
              <a:ext cx="3995054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6" name="Google Shape;526;g6d295c998b_0_102"/>
          <p:cNvSpPr/>
          <p:nvPr/>
        </p:nvSpPr>
        <p:spPr>
          <a:xfrm>
            <a:off x="0" y="0"/>
            <a:ext cx="12181200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g6d295c998b_0_102"/>
          <p:cNvSpPr txBox="1"/>
          <p:nvPr/>
        </p:nvSpPr>
        <p:spPr>
          <a:xfrm>
            <a:off x="166102" y="512175"/>
            <a:ext cx="12562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6.model tuning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8" name="Google Shape;528;g6d295c998b_0_102"/>
          <p:cNvSpPr txBox="1"/>
          <p:nvPr/>
        </p:nvSpPr>
        <p:spPr>
          <a:xfrm>
            <a:off x="755650" y="2959520"/>
            <a:ext cx="53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g6d295c998b_0_102"/>
          <p:cNvSpPr txBox="1"/>
          <p:nvPr/>
        </p:nvSpPr>
        <p:spPr>
          <a:xfrm>
            <a:off x="6509750" y="1343175"/>
            <a:ext cx="5009700" cy="4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최적의 모델을 분석하면 문제에 대한 좋은 통찰을 얻을수 있음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각 중요도를 표시해 보고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그 값들에 매칭되는 값을 비교해 보면 중간 소득이 가장 중요한 가치를 가진다는 것을 알수 있음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그리고 필요없는 데이터를 고르기에도 쉬워짐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0" name="Google Shape;530;g6d295c998b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47" y="1343172"/>
            <a:ext cx="5078900" cy="52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g6d295c998b_0_115"/>
          <p:cNvGrpSpPr/>
          <p:nvPr/>
        </p:nvGrpSpPr>
        <p:grpSpPr>
          <a:xfrm>
            <a:off x="10886" y="0"/>
            <a:ext cx="12181111" cy="6858000"/>
            <a:chOff x="1110342" y="0"/>
            <a:chExt cx="12181111" cy="6858000"/>
          </a:xfrm>
        </p:grpSpPr>
        <p:pic>
          <p:nvPicPr>
            <p:cNvPr id="536" name="Google Shape;536;g6d295c998b_0_115"/>
            <p:cNvPicPr preferRelativeResize="0"/>
            <p:nvPr/>
          </p:nvPicPr>
          <p:blipFill rotWithShape="1">
            <a:blip r:embed="rId3">
              <a:alphaModFix/>
            </a:blip>
            <a:srcRect b="7813" l="0" r="32858" t="7813"/>
            <a:stretch/>
          </p:blipFill>
          <p:spPr>
            <a:xfrm>
              <a:off x="5105399" y="0"/>
              <a:ext cx="8186054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g6d295c998b_0_115"/>
            <p:cNvPicPr preferRelativeResize="0"/>
            <p:nvPr/>
          </p:nvPicPr>
          <p:blipFill rotWithShape="1">
            <a:blip r:embed="rId3">
              <a:alphaModFix/>
            </a:blip>
            <a:srcRect b="7813" l="67232" r="0" t="7813"/>
            <a:stretch/>
          </p:blipFill>
          <p:spPr>
            <a:xfrm>
              <a:off x="1110342" y="0"/>
              <a:ext cx="3995054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8" name="Google Shape;538;g6d295c998b_0_115"/>
          <p:cNvSpPr/>
          <p:nvPr/>
        </p:nvSpPr>
        <p:spPr>
          <a:xfrm>
            <a:off x="0" y="0"/>
            <a:ext cx="12181200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6d295c998b_0_115"/>
          <p:cNvSpPr txBox="1"/>
          <p:nvPr/>
        </p:nvSpPr>
        <p:spPr>
          <a:xfrm>
            <a:off x="166102" y="512175"/>
            <a:ext cx="12562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r>
              <a:rPr b="1" lang="en-US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.result</a:t>
            </a:r>
            <a:endParaRPr b="1"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0" name="Google Shape;540;g6d295c998b_0_115"/>
          <p:cNvSpPr txBox="1"/>
          <p:nvPr/>
        </p:nvSpPr>
        <p:spPr>
          <a:xfrm>
            <a:off x="755650" y="2959520"/>
            <a:ext cx="53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g6d295c998b_0_115"/>
          <p:cNvSpPr txBox="1"/>
          <p:nvPr/>
        </p:nvSpPr>
        <p:spPr>
          <a:xfrm>
            <a:off x="6509750" y="1343175"/>
            <a:ext cx="5009700" cy="4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최적의 파라미터를 가진 모델을 만들었으니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마지막 rmse를 구해 보면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47000대가 나오게 된다.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아까 처음에는 7만 6만 이엿던것에 비하면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확실하게 좋아진 수치 이다.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낮을수록 좋지만 데이터의 과소 적합문제를 해결하기 위한 데이터가 그렇게 많지 않고 그중에서 20%는 이미 테스트 데이터로 꺼내 두는등 여러가지 한계점이 있었던것을 감안하면 좋은 수치 라고 생각된다.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g6d295c998b_0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50" y="1876425"/>
            <a:ext cx="554355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22"/>
          <p:cNvPicPr preferRelativeResize="0"/>
          <p:nvPr/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2"/>
          <p:cNvSpPr/>
          <p:nvPr/>
        </p:nvSpPr>
        <p:spPr>
          <a:xfrm>
            <a:off x="1600200" y="2311400"/>
            <a:ext cx="9004300" cy="3467100"/>
          </a:xfrm>
          <a:prstGeom prst="bracketPair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2"/>
          <p:cNvSpPr txBox="1"/>
          <p:nvPr/>
        </p:nvSpPr>
        <p:spPr>
          <a:xfrm>
            <a:off x="2889150" y="2035974"/>
            <a:ext cx="7152600" cy="3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머신러닝은 이렇게 사람이 놓치기 쉬운 혹은 착각 하기 쉬운 문제들을 고려해서 하나의 결과값을 도출하는데 특화되도록 모델을 설계 할수 있다.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그 과정에서 데이터의 전처리 과정은 굉장히 중요하고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데이터에 맞는 적합한 모델을 선택하는것도 중요하다.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다른 모델을 만드는데 있어 호환 가능성과 유지보수를 생각해서 데이터 셋을 조절하고 모델을 만들어 배치 시키는 파이프라인 학습또한 중요한 부분일 것이다.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더 배우고 실력이 늘어나는 만큼 지속적으로 보수를 해서 더 좋은 성능을 낼수 있도록 노력해 보자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2"/>
          <p:cNvSpPr txBox="1"/>
          <p:nvPr/>
        </p:nvSpPr>
        <p:spPr>
          <a:xfrm>
            <a:off x="670560" y="264160"/>
            <a:ext cx="517144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Part4. conclusion</a:t>
            </a:r>
            <a:endParaRPr sz="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3"/>
          <p:cNvSpPr txBox="1"/>
          <p:nvPr/>
        </p:nvSpPr>
        <p:spPr>
          <a:xfrm>
            <a:off x="3182381" y="2705725"/>
            <a:ext cx="5827237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 b="1" sz="8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 b="12287" l="0" r="0" t="356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4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138" name="Google Shape;138;p4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Part 2</a:t>
              </a:r>
              <a:endParaRPr b="1" sz="6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0" name="Google Shape;140;p4"/>
            <p:cNvSpPr txBox="1"/>
            <p:nvPr/>
          </p:nvSpPr>
          <p:spPr>
            <a:xfrm>
              <a:off x="400050" y="2044363"/>
              <a:ext cx="6702476" cy="11695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Why housing??</a:t>
              </a:r>
              <a:endParaRPr b="1" sz="7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1418061" y="204685"/>
            <a:ext cx="131638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</a:t>
            </a:r>
            <a:endParaRPr b="1" sz="3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47" name="Google Shape;147;p5"/>
          <p:cNvCxnSpPr/>
          <p:nvPr/>
        </p:nvCxnSpPr>
        <p:spPr>
          <a:xfrm>
            <a:off x="0" y="1009986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48" name="Google Shape;148;p5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49" name="Google Shape;149;p5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fmla="val 7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fmla="val 7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p5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52" name="Google Shape;152;p5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fmla="val 7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fmla="val 7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5"/>
          <p:cNvSpPr txBox="1"/>
          <p:nvPr/>
        </p:nvSpPr>
        <p:spPr>
          <a:xfrm>
            <a:off x="6096000" y="2110249"/>
            <a:ext cx="5387339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 is purpose of this model?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predict</a:t>
            </a:r>
            <a:endParaRPr/>
          </a:p>
        </p:txBody>
      </p:sp>
      <p:pic>
        <p:nvPicPr>
          <p:cNvPr descr="딥러닝 모델에 대한 이미지 검색결과" id="155" name="Google Shape;15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661" y="1815283"/>
            <a:ext cx="5270987" cy="423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 txBox="1"/>
          <p:nvPr/>
        </p:nvSpPr>
        <p:spPr>
          <a:xfrm>
            <a:off x="1375779" y="206172"/>
            <a:ext cx="68756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Ready to construct model</a:t>
            </a:r>
            <a:endParaRPr b="1" sz="3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62" name="Google Shape;162;p6"/>
          <p:cNvCxnSpPr/>
          <p:nvPr/>
        </p:nvCxnSpPr>
        <p:spPr>
          <a:xfrm>
            <a:off x="0" y="1009986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63" name="Google Shape;163;p6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64" name="Google Shape;164;p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fmla="val 7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fmla="val 7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6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67" name="Google Shape;167;p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fmla="val 7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fmla="val 7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" name="Google Shape;169;p6"/>
          <p:cNvSpPr txBox="1"/>
          <p:nvPr/>
        </p:nvSpPr>
        <p:spPr>
          <a:xfrm>
            <a:off x="899344" y="4032994"/>
            <a:ext cx="10393309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Labeled training sample = Supervised work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Predicting value = Regression Problems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708" y="1443967"/>
            <a:ext cx="11120583" cy="1717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 txBox="1"/>
          <p:nvPr/>
        </p:nvSpPr>
        <p:spPr>
          <a:xfrm>
            <a:off x="1232904" y="204686"/>
            <a:ext cx="85186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Performance indicator selection</a:t>
            </a:r>
            <a:endParaRPr b="1" sz="3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77" name="Google Shape;177;p7"/>
          <p:cNvCxnSpPr/>
          <p:nvPr/>
        </p:nvCxnSpPr>
        <p:spPr>
          <a:xfrm>
            <a:off x="0" y="1009986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78" name="Google Shape;178;p7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79" name="Google Shape;179;p7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fmla="val 7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fmla="val 7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7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82" name="Google Shape;182;p7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fmla="val 7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fmla="val 7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7"/>
          <p:cNvSpPr txBox="1"/>
          <p:nvPr/>
        </p:nvSpPr>
        <p:spPr>
          <a:xfrm>
            <a:off x="6096000" y="2324267"/>
            <a:ext cx="4919562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실제와의 오차가 大</a:t>
            </a:r>
            <a:endParaRPr b="1"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RMSE 大</a:t>
            </a:r>
            <a:endParaRPr b="1"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회귀를 통한 교정</a:t>
            </a:r>
            <a:endParaRPr b="1"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mse에 대한 이미지 검색결과" id="185" name="Google Shape;18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9" y="2709862"/>
            <a:ext cx="5956369" cy="186213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 txBox="1"/>
          <p:nvPr/>
        </p:nvSpPr>
        <p:spPr>
          <a:xfrm>
            <a:off x="729943" y="5663348"/>
            <a:ext cx="103990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예측값의 벡터와 타깃값의 벡터 사이의 거리를 재는 방법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 txBox="1"/>
          <p:nvPr/>
        </p:nvSpPr>
        <p:spPr>
          <a:xfrm>
            <a:off x="1232904" y="204686"/>
            <a:ext cx="85186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Performance indicator selection</a:t>
            </a:r>
            <a:endParaRPr b="1" sz="3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93" name="Google Shape;193;p8"/>
          <p:cNvCxnSpPr/>
          <p:nvPr/>
        </p:nvCxnSpPr>
        <p:spPr>
          <a:xfrm>
            <a:off x="0" y="1009986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94" name="Google Shape;194;p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95" name="Google Shape;195;p8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fmla="val 7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fmla="val 7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" name="Google Shape;197;p8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98" name="Google Shape;198;p8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fmla="val 7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fmla="val 70000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" name="Google Shape;200;p8"/>
          <p:cNvSpPr txBox="1"/>
          <p:nvPr/>
        </p:nvSpPr>
        <p:spPr>
          <a:xfrm>
            <a:off x="6096000" y="2324267"/>
            <a:ext cx="4919562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실제와의 오차가 大</a:t>
            </a:r>
            <a:endParaRPr b="1"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RMSE 大</a:t>
            </a:r>
            <a:endParaRPr b="1"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회귀를 통한 교정</a:t>
            </a:r>
            <a:endParaRPr b="1"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mse에 대한 이미지 검색결과" id="201" name="Google Shape;20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9" y="2709862"/>
            <a:ext cx="5956369" cy="1862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9"/>
          <p:cNvPicPr preferRelativeResize="0"/>
          <p:nvPr/>
        </p:nvPicPr>
        <p:blipFill rotWithShape="1">
          <a:blip r:embed="rId3">
            <a:alphaModFix/>
          </a:blip>
          <a:srcRect b="12046" l="0" r="0" t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9"/>
          <p:cNvGrpSpPr/>
          <p:nvPr/>
        </p:nvGrpSpPr>
        <p:grpSpPr>
          <a:xfrm>
            <a:off x="0" y="0"/>
            <a:ext cx="8678278" cy="6858000"/>
            <a:chOff x="0" y="0"/>
            <a:chExt cx="8678278" cy="6858000"/>
          </a:xfrm>
        </p:grpSpPr>
        <p:sp>
          <p:nvSpPr>
            <p:cNvPr id="208" name="Google Shape;208;p9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rgbClr val="262626">
                <a:alpha val="6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9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Part 3</a:t>
              </a:r>
              <a:endParaRPr b="1" sz="6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0" name="Google Shape;210;p9"/>
            <p:cNvSpPr txBox="1"/>
            <p:nvPr/>
          </p:nvSpPr>
          <p:spPr>
            <a:xfrm>
              <a:off x="400050" y="2044363"/>
              <a:ext cx="8278228" cy="11695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70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Problem &amp; Solution</a:t>
              </a:r>
              <a:endParaRPr b="1" sz="7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テーマ">
  <a:themeElements>
    <a:clrScheme name="ユーザー定義 3">
      <a:dk1>
        <a:srgbClr val="000000"/>
      </a:dk1>
      <a:lt1>
        <a:srgbClr val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2018-08-02T00:16:13Z</dcterms:created>
  <dc:creator>Saebyeol Yu</dc:creator>
</cp:coreProperties>
</file>